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332" r:id="rId38"/>
    <p:sldId id="320" r:id="rId39"/>
    <p:sldId id="270" r:id="rId40"/>
    <p:sldId id="341" r:id="rId41"/>
    <p:sldId id="342" r:id="rId42"/>
    <p:sldId id="343" r:id="rId43"/>
    <p:sldId id="344" r:id="rId44"/>
    <p:sldId id="345" r:id="rId45"/>
    <p:sldId id="346" r:id="rId46"/>
    <p:sldId id="348" r:id="rId47"/>
    <p:sldId id="347" r:id="rId48"/>
    <p:sldId id="349" r:id="rId49"/>
    <p:sldId id="273" r:id="rId50"/>
  </p:sldIdLst>
  <p:sldSz cx="12192000" cy="6858000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Consolig" panose="02010600030101010101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  <p:embeddedFont>
      <p:font typeface="Segoe UI Light" panose="020B0502040204020203" pitchFamily="34" charset="0"/>
      <p:regular r:id="rId65"/>
      <p:italic r:id="rId66"/>
    </p:embeddedFont>
    <p:embeddedFont>
      <p:font typeface="等线" panose="02010600030101010101" pitchFamily="2" charset="-122"/>
      <p:regular r:id="rId67"/>
      <p:bold r:id="rId68"/>
    </p:embeddedFont>
    <p:embeddedFont>
      <p:font typeface="等线" panose="02010600030101010101" pitchFamily="2" charset="-122"/>
      <p:regular r:id="rId67"/>
      <p:bold r:id="rId68"/>
    </p:embeddedFont>
    <p:embeddedFont>
      <p:font typeface="等线 Light" panose="02010600030101010101" pitchFamily="2" charset="-122"/>
      <p:regular r:id="rId69"/>
    </p:embeddedFont>
    <p:embeddedFont>
      <p:font typeface="微软雅黑" panose="020B0503020204020204" pitchFamily="34" charset="-122"/>
      <p:regular r:id="rId70"/>
      <p:bold r:id="rId71"/>
    </p:embeddedFont>
  </p:embeddedFontLst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 autoAdjust="0"/>
    <p:restoredTop sz="81261" autoAdjust="0"/>
  </p:normalViewPr>
  <p:slideViewPr>
    <p:cSldViewPr snapToGrid="0" showGuides="1">
      <p:cViewPr varScale="1">
        <p:scale>
          <a:sx n="73" d="100"/>
          <a:sy n="73" d="100"/>
        </p:scale>
        <p:origin x="507" y="-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#[cfg(feature = "</a:t>
            </a:r>
            <a:r>
              <a:rPr lang="en-US" dirty="0" err="1"/>
              <a:t>INCLUDE_vTaskDelete</a:t>
            </a:r>
            <a:r>
              <a:rPr lang="en-US" dirty="0"/>
              <a:t>")]pub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dirty="0" err="1"/>
              <a:t>TaskDelete</a:t>
            </a:r>
            <a:r>
              <a:rPr lang="en-US" dirty="0"/>
              <a:t>(</a:t>
            </a:r>
            <a:r>
              <a:rPr lang="en-US" dirty="0" err="1"/>
              <a:t>task_to_delete</a:t>
            </a:r>
            <a:r>
              <a:rPr lang="en-US" dirty="0"/>
              <a:t>: Option&lt;</a:t>
            </a:r>
            <a:r>
              <a:rPr lang="en-US" dirty="0" err="1"/>
              <a:t>TaskHandle</a:t>
            </a:r>
            <a:r>
              <a:rPr lang="en-US" dirty="0"/>
              <a:t>&gt;) {    //</a:t>
            </a:r>
            <a:r>
              <a:rPr lang="zh-CN" altLang="en-US" dirty="0"/>
              <a:t>如果</a:t>
            </a:r>
            <a:r>
              <a:rPr lang="en-US" dirty="0"/>
              <a:t>NULL</a:t>
            </a:r>
            <a:r>
              <a:rPr lang="zh-CN" altLang="en-US" dirty="0"/>
              <a:t>被传入，就删除</a:t>
            </a:r>
            <a:r>
              <a:rPr lang="en-US" dirty="0"/>
              <a:t>calling task    let </a:t>
            </a:r>
            <a:r>
              <a:rPr lang="en-US" dirty="0" err="1"/>
              <a:t>pxtcb</a:t>
            </a:r>
            <a:r>
              <a:rPr lang="en-US" dirty="0"/>
              <a:t> = </a:t>
            </a:r>
            <a:r>
              <a:rPr lang="en-US" dirty="0" err="1"/>
              <a:t>GetHandleFromOption</a:t>
            </a:r>
            <a:r>
              <a:rPr lang="en-US" dirty="0"/>
              <a:t>!(</a:t>
            </a:r>
            <a:r>
              <a:rPr lang="en-US" dirty="0" err="1"/>
              <a:t>task_to_delete</a:t>
            </a:r>
            <a:r>
              <a:rPr lang="en-US" dirty="0"/>
              <a:t>);    </a:t>
            </a:r>
            <a:r>
              <a:rPr lang="en-US" dirty="0" err="1"/>
              <a:t>taskENTER_CRITICAL</a:t>
            </a:r>
            <a:r>
              <a:rPr lang="en-US" dirty="0"/>
              <a:t>!();    {        //</a:t>
            </a:r>
            <a:r>
              <a:rPr lang="zh-CN" altLang="en-US" dirty="0"/>
              <a:t>将任务从</a:t>
            </a:r>
            <a:r>
              <a:rPr lang="en-US" dirty="0"/>
              <a:t>Ready List</a:t>
            </a:r>
            <a:r>
              <a:rPr lang="zh-CN" altLang="en-US" dirty="0"/>
              <a:t>移除</a:t>
            </a:r>
            <a:r>
              <a:rPr lang="en-US" altLang="zh-CN" dirty="0"/>
              <a:t>,</a:t>
            </a:r>
            <a:r>
              <a:rPr lang="zh-CN" altLang="en-US" dirty="0"/>
              <a:t>前提是它在这个</a:t>
            </a:r>
            <a:r>
              <a:rPr lang="en-US" dirty="0"/>
              <a:t>List        if list::</a:t>
            </a:r>
            <a:r>
              <a:rPr lang="en-US" dirty="0" err="1"/>
              <a:t>uxListRemove</a:t>
            </a:r>
            <a:r>
              <a:rPr lang="en-US" dirty="0"/>
              <a:t>(</a:t>
            </a:r>
            <a:r>
              <a:rPr lang="en-US" dirty="0" err="1"/>
              <a:t>pxtcb.GetStateListItem</a:t>
            </a:r>
            <a:r>
              <a:rPr lang="en-US" dirty="0"/>
              <a:t>()) == 0 {            //</a:t>
            </a:r>
            <a:r>
              <a:rPr lang="zh-CN" altLang="en-US" dirty="0"/>
              <a:t>重新设置优先级            </a:t>
            </a:r>
            <a:r>
              <a:rPr lang="en-US" dirty="0" err="1"/>
              <a:t>taskRESET_READY_PRIORITY</a:t>
            </a:r>
            <a:r>
              <a:rPr lang="en-US" dirty="0"/>
              <a:t>!(</a:t>
            </a:r>
            <a:r>
              <a:rPr lang="en-US" dirty="0" err="1"/>
              <a:t>pxtcb.GetPriority</a:t>
            </a:r>
            <a:r>
              <a:rPr lang="en-US" dirty="0"/>
              <a:t>());        } else {            </a:t>
            </a:r>
            <a:r>
              <a:rPr lang="en-US" dirty="0" err="1"/>
              <a:t>DebugPrint</a:t>
            </a:r>
            <a:r>
              <a:rPr lang="en-US" dirty="0"/>
              <a:t>!();        }        //</a:t>
            </a:r>
            <a:r>
              <a:rPr lang="zh-CN" altLang="en-US" dirty="0"/>
              <a:t>接下来检查任务是否在等待事件        </a:t>
            </a:r>
            <a:r>
              <a:rPr lang="en-US" altLang="zh-CN" dirty="0"/>
              <a:t>//</a:t>
            </a:r>
            <a:r>
              <a:rPr lang="zh-CN" altLang="en-US" dirty="0"/>
              <a:t>如果是，则从事件列表中移除该任务；否则，执行测试标记。        </a:t>
            </a:r>
            <a:r>
              <a:rPr lang="en-US" dirty="0"/>
              <a:t>if list::</a:t>
            </a:r>
            <a:r>
              <a:rPr lang="en-US" dirty="0" err="1"/>
              <a:t>get_list_item_container</a:t>
            </a:r>
            <a:r>
              <a:rPr lang="en-US" dirty="0"/>
              <a:t>(&amp;</a:t>
            </a:r>
            <a:r>
              <a:rPr lang="en-US" dirty="0" err="1"/>
              <a:t>pxtcb.GetEventListItem</a:t>
            </a:r>
            <a:r>
              <a:rPr lang="en-US" dirty="0"/>
              <a:t>()).</a:t>
            </a:r>
            <a:r>
              <a:rPr lang="en-US" dirty="0" err="1"/>
              <a:t>is_some</a:t>
            </a:r>
            <a:r>
              <a:rPr lang="en-US" dirty="0"/>
              <a:t>() {            list::</a:t>
            </a:r>
            <a:r>
              <a:rPr lang="en-US" dirty="0" err="1"/>
              <a:t>uxListRemove</a:t>
            </a:r>
            <a:r>
              <a:rPr lang="en-US" dirty="0"/>
              <a:t>(</a:t>
            </a:r>
            <a:r>
              <a:rPr lang="en-US" dirty="0" err="1"/>
              <a:t>pxtcb.GetEventListItem</a:t>
            </a:r>
            <a:r>
              <a:rPr lang="en-US" dirty="0"/>
              <a:t>());        } else {            </a:t>
            </a:r>
            <a:r>
              <a:rPr lang="en-US" dirty="0" err="1"/>
              <a:t>DebugPrint</a:t>
            </a:r>
            <a:r>
              <a:rPr lang="en-US" dirty="0"/>
              <a:t>!();        }        //</a:t>
            </a:r>
            <a:r>
              <a:rPr lang="zh-CN" altLang="en-US" dirty="0"/>
              <a:t>递增全局变量</a:t>
            </a:r>
            <a:r>
              <a:rPr lang="en-US" dirty="0" err="1"/>
              <a:t>uxTaskNumber</a:t>
            </a:r>
            <a:r>
              <a:rPr lang="en-US" dirty="0"/>
              <a:t>，</a:t>
            </a:r>
            <a:r>
              <a:rPr lang="zh-CN" altLang="en-US" dirty="0"/>
              <a:t>以便内核感知调试器能够检测到任务列表需要重新生成。        </a:t>
            </a:r>
            <a:r>
              <a:rPr lang="en-US" dirty="0" err="1"/>
              <a:t>SetTaskNumber</a:t>
            </a:r>
            <a:r>
              <a:rPr lang="en-US" dirty="0"/>
              <a:t>!(</a:t>
            </a:r>
            <a:r>
              <a:rPr lang="en-US" dirty="0" err="1"/>
              <a:t>GetTaskNumber</a:t>
            </a:r>
            <a:r>
              <a:rPr lang="en-US" dirty="0"/>
              <a:t>!() + 1);        if </a:t>
            </a:r>
            <a:r>
              <a:rPr lang="en-US" dirty="0" err="1"/>
              <a:t>pxtcb</a:t>
            </a:r>
            <a:r>
              <a:rPr lang="en-US" dirty="0"/>
              <a:t> == </a:t>
            </a:r>
            <a:r>
              <a:rPr lang="en-US" dirty="0" err="1"/>
              <a:t>GetCurrentTaskHandle</a:t>
            </a:r>
            <a:r>
              <a:rPr lang="en-US" dirty="0"/>
              <a:t>!() {            //</a:t>
            </a:r>
            <a:r>
              <a:rPr lang="zh-CN" altLang="en-US" dirty="0"/>
              <a:t>检查要删除的任务是否是当前正在运行的任务            </a:t>
            </a:r>
            <a:r>
              <a:rPr lang="en-US" altLang="zh-CN" dirty="0"/>
              <a:t>//</a:t>
            </a:r>
            <a:r>
              <a:rPr lang="zh-CN" altLang="en-US" dirty="0"/>
              <a:t>如果是，则将该任务插入到等待终止的任务列表中            </a:t>
            </a:r>
            <a:r>
              <a:rPr lang="en-US" altLang="zh-CN" dirty="0"/>
              <a:t>//</a:t>
            </a:r>
            <a:r>
              <a:rPr lang="zh-CN" altLang="en-US" dirty="0"/>
              <a:t>以便空闲任务能够检查该列表并释放调度器为</a:t>
            </a:r>
            <a:r>
              <a:rPr lang="en-US" dirty="0"/>
              <a:t>TCB</a:t>
            </a:r>
            <a:r>
              <a:rPr lang="zh-CN" altLang="en-US" dirty="0"/>
              <a:t>和堆栈分配的内存。            </a:t>
            </a:r>
            <a:r>
              <a:rPr lang="en-US" dirty="0"/>
              <a:t>list::</a:t>
            </a:r>
            <a:r>
              <a:rPr lang="en-US" dirty="0" err="1"/>
              <a:t>vListInsertEnd</a:t>
            </a:r>
            <a:r>
              <a:rPr lang="en-US" dirty="0"/>
              <a:t>(&amp;TASKS_WAITING_TERMINATION, </a:t>
            </a:r>
            <a:r>
              <a:rPr lang="en-US" dirty="0" err="1"/>
              <a:t>pxtcb.GetStateListItem</a:t>
            </a:r>
            <a:r>
              <a:rPr lang="en-US" dirty="0"/>
              <a:t>());            //</a:t>
            </a:r>
            <a:r>
              <a:rPr lang="zh-CN" altLang="en-US" dirty="0"/>
              <a:t>递增全局变量</a:t>
            </a:r>
            <a:r>
              <a:rPr lang="en-US" dirty="0" err="1"/>
              <a:t>ucTasksDeleted</a:t>
            </a:r>
            <a:r>
              <a:rPr lang="en-US" dirty="0"/>
              <a:t>            //</a:t>
            </a:r>
            <a:r>
              <a:rPr lang="zh-CN" altLang="en-US" dirty="0"/>
              <a:t>以便空闲任务知道有一个任务已被删除，因此应检查</a:t>
            </a:r>
            <a:r>
              <a:rPr lang="en-US" dirty="0" err="1"/>
              <a:t>xTasksWaitingTermination</a:t>
            </a:r>
            <a:r>
              <a:rPr lang="zh-CN" altLang="en-US" dirty="0"/>
              <a:t>列表            </a:t>
            </a:r>
            <a:r>
              <a:rPr lang="en-US" dirty="0" err="1"/>
              <a:t>set_deleted_tasks_waiting_clean_up</a:t>
            </a:r>
            <a:r>
              <a:rPr lang="en-US" dirty="0"/>
              <a:t>!(</a:t>
            </a:r>
            <a:r>
              <a:rPr lang="en-US" dirty="0" err="1"/>
              <a:t>get_deleted_tasks_waiting_clean_up</a:t>
            </a:r>
            <a:r>
              <a:rPr lang="en-US" dirty="0"/>
              <a:t>!() + 1);            //</a:t>
            </a:r>
            <a:r>
              <a:rPr lang="zh-CN" altLang="en-US" dirty="0"/>
              <a:t>接下来调用宏</a:t>
            </a:r>
            <a:r>
              <a:rPr lang="en-US" dirty="0" err="1"/>
              <a:t>portPRE_TASK_DELETE_HOOK</a:t>
            </a:r>
            <a:r>
              <a:rPr lang="en-US" dirty="0"/>
              <a:t>!            //</a:t>
            </a:r>
            <a:r>
              <a:rPr lang="zh-CN" altLang="en-US" dirty="0"/>
              <a:t>该宏主要用于</a:t>
            </a:r>
            <a:r>
              <a:rPr lang="en-US" dirty="0"/>
              <a:t>Windows</a:t>
            </a:r>
            <a:r>
              <a:rPr lang="zh-CN" altLang="en-US" dirty="0"/>
              <a:t>模拟器，在其中执行特定于</a:t>
            </a:r>
            <a:r>
              <a:rPr lang="en-US" dirty="0"/>
              <a:t>Windows</a:t>
            </a:r>
            <a:r>
              <a:rPr lang="zh-CN" altLang="en-US" dirty="0"/>
              <a:t>的清理操作            </a:t>
            </a:r>
            <a:r>
              <a:rPr lang="en-US" altLang="zh-CN" dirty="0"/>
              <a:t>//</a:t>
            </a:r>
            <a:r>
              <a:rPr lang="zh-CN" altLang="en-US" dirty="0"/>
              <a:t>在此之后，无法从此任务中产生</a:t>
            </a:r>
            <a:r>
              <a:rPr lang="en-US" dirty="0"/>
              <a:t>YIELD，</a:t>
            </a:r>
            <a:r>
              <a:rPr lang="zh-CN" altLang="en-US" dirty="0"/>
              <a:t>因此使用</a:t>
            </a:r>
            <a:r>
              <a:rPr lang="en-US" dirty="0" err="1"/>
              <a:t>xYieldPending</a:t>
            </a:r>
            <a:r>
              <a:rPr lang="zh-CN" altLang="en-US" dirty="0"/>
              <a:t>来锁定需要进行上下文切换            </a:t>
            </a:r>
            <a:r>
              <a:rPr lang="en-US" dirty="0" err="1"/>
              <a:t>portPRE_TASK_DELETE_HOOK</a:t>
            </a:r>
            <a:r>
              <a:rPr lang="en-US" dirty="0"/>
              <a:t>!(</a:t>
            </a:r>
            <a:r>
              <a:rPr lang="en-US" dirty="0" err="1"/>
              <a:t>pxtcb</a:t>
            </a:r>
            <a:r>
              <a:rPr lang="en-US" dirty="0"/>
              <a:t>, </a:t>
            </a:r>
            <a:r>
              <a:rPr lang="en-US" dirty="0" err="1"/>
              <a:t>get_yield_pending</a:t>
            </a:r>
            <a:r>
              <a:rPr lang="en-US" dirty="0"/>
              <a:t>!());        } else {            //</a:t>
            </a:r>
            <a:r>
              <a:rPr lang="zh-CN" altLang="en-US" dirty="0"/>
              <a:t>如果要删除的任务不是当前正在运行的任务，则递减全局变量</a:t>
            </a:r>
            <a:r>
              <a:rPr lang="en-US" dirty="0" err="1"/>
              <a:t>uxCurrentNumberOfTasks</a:t>
            </a:r>
            <a:r>
              <a:rPr lang="en-US" dirty="0"/>
              <a:t>            </a:t>
            </a:r>
            <a:r>
              <a:rPr lang="en-US" dirty="0" err="1"/>
              <a:t>SetCurrentNumberOfTasks</a:t>
            </a:r>
            <a:r>
              <a:rPr lang="en-US" dirty="0"/>
              <a:t>!(</a:t>
            </a:r>
            <a:r>
              <a:rPr lang="en-US" dirty="0" err="1"/>
              <a:t>GetCurrentNumberOfTasks</a:t>
            </a:r>
            <a:r>
              <a:rPr lang="en-US" dirty="0"/>
              <a:t>!() - 1);            //</a:t>
            </a:r>
            <a:r>
              <a:rPr lang="zh-CN" altLang="en-US" dirty="0"/>
              <a:t>释放堆栈所占用的内存            </a:t>
            </a:r>
            <a:r>
              <a:rPr lang="en-US" dirty="0"/>
              <a:t>let </a:t>
            </a:r>
            <a:r>
              <a:rPr lang="en-US" dirty="0" err="1"/>
              <a:t>StackPointer</a:t>
            </a:r>
            <a:r>
              <a:rPr lang="en-US" dirty="0"/>
              <a:t> = </a:t>
            </a:r>
            <a:r>
              <a:rPr lang="en-US" dirty="0" err="1"/>
              <a:t>pxtcb.GetTCB_read</a:t>
            </a:r>
            <a:r>
              <a:rPr lang="en-US" dirty="0"/>
              <a:t>().</a:t>
            </a:r>
            <a:r>
              <a:rPr lang="en-US" dirty="0" err="1"/>
              <a:t>StackPointer</a:t>
            </a:r>
            <a:r>
              <a:rPr lang="en-US" dirty="0"/>
              <a:t>;            port::</a:t>
            </a:r>
            <a:r>
              <a:rPr lang="en-US" dirty="0" err="1"/>
              <a:t>port_free</a:t>
            </a:r>
            <a:r>
              <a:rPr lang="en-US" dirty="0"/>
              <a:t>(</a:t>
            </a:r>
            <a:r>
              <a:rPr lang="en-US" dirty="0" err="1"/>
              <a:t>StackPointer</a:t>
            </a:r>
            <a:r>
              <a:rPr lang="en-US" dirty="0"/>
              <a:t> as *mut _);            //</a:t>
            </a:r>
            <a:r>
              <a:rPr lang="zh-CN" altLang="en-US" dirty="0"/>
              <a:t>调用函数</a:t>
            </a:r>
            <a:r>
              <a:rPr lang="en-US" dirty="0" err="1"/>
              <a:t>reset_next_task_unblock_time</a:t>
            </a:r>
            <a:r>
              <a:rPr lang="en-US" dirty="0"/>
              <a:t>()</a:t>
            </a:r>
            <a:r>
              <a:rPr lang="zh-CN" altLang="en-US" dirty="0"/>
              <a:t>重置下一个预期解除阻塞时间            </a:t>
            </a:r>
            <a:r>
              <a:rPr lang="en-US" dirty="0" err="1"/>
              <a:t>ResetNextTaskUnblockTime</a:t>
            </a:r>
            <a:r>
              <a:rPr lang="en-US" dirty="0"/>
              <a:t>();        }    }    </a:t>
            </a:r>
            <a:r>
              <a:rPr lang="en-US" dirty="0" err="1"/>
              <a:t>taskEXIT_CRITICAL</a:t>
            </a:r>
            <a:r>
              <a:rPr lang="en-US" dirty="0"/>
              <a:t>!();    //</a:t>
            </a:r>
            <a:r>
              <a:rPr lang="zh-CN" altLang="en-US" dirty="0"/>
              <a:t>如果删除的任务是当前执行的任务，需要</a:t>
            </a:r>
            <a:r>
              <a:rPr lang="en-US" dirty="0"/>
              <a:t>reschedule    if </a:t>
            </a:r>
            <a:r>
              <a:rPr lang="en-US" dirty="0" err="1"/>
              <a:t>get_scheduler_suspended</a:t>
            </a:r>
            <a:r>
              <a:rPr lang="en-US" dirty="0"/>
              <a:t>!() &gt; 0 {        if </a:t>
            </a:r>
            <a:r>
              <a:rPr lang="en-US" dirty="0" err="1"/>
              <a:t>pxtcb</a:t>
            </a:r>
            <a:r>
              <a:rPr lang="en-US" dirty="0"/>
              <a:t> == </a:t>
            </a:r>
            <a:r>
              <a:rPr lang="en-US" dirty="0" err="1"/>
              <a:t>GetCurrentTaskHandle</a:t>
            </a:r>
            <a:r>
              <a:rPr lang="en-US" dirty="0"/>
              <a:t>!() {            assert!(</a:t>
            </a:r>
            <a:r>
              <a:rPr lang="en-US" dirty="0" err="1"/>
              <a:t>get_scheduler_suspended</a:t>
            </a:r>
            <a:r>
              <a:rPr lang="en-US" dirty="0"/>
              <a:t>!() == 0);            </a:t>
            </a:r>
            <a:r>
              <a:rPr lang="en-US" dirty="0" err="1"/>
              <a:t>portYIELD_WITHIN_API</a:t>
            </a:r>
            <a:r>
              <a:rPr lang="en-US" dirty="0"/>
              <a:t>!();        } else {            </a:t>
            </a:r>
            <a:r>
              <a:rPr lang="en-US" dirty="0" err="1"/>
              <a:t>DebugPrint</a:t>
            </a:r>
            <a:r>
              <a:rPr lang="en-US" dirty="0"/>
              <a:t>!();        }    }}</a:t>
            </a:r>
            <a:endParaRPr dirty="0"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414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035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877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39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4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49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我们自己添加的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语言版的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实现，用于可行性验证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include 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所有头文件，结合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bindgen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进行链接。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01879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所有权问题在链表中尤为突出。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链表中的链表项可能会在多个地方被使用，它们在使用完后会被释放，而这会导致链表项的生命周期提前结束。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使用数据结构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只要存在这样的引用，程序就不会自动释放这个变量，从而确保了变量的有效性。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12631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然而，使用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包裹数据又会产生新的问题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循环引用。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如果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，那么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就永远无法被释放！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j-ea"/>
                <a:ea typeface="+mj-ea"/>
              </a:rPr>
              <a:t>解决方案：</a:t>
            </a:r>
            <a:endParaRPr lang="en-US" altLang="zh-CN" b="1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引入弱引用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，它不会增加引用数。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同时，利用</a:t>
            </a:r>
            <a:r>
              <a:rPr lang="en-US" altLang="zh-CN" dirty="0">
                <a:latin typeface="+mj-ea"/>
                <a:ea typeface="+mj-ea"/>
              </a:rPr>
              <a:t>Rust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>
                <a:latin typeface="+mj-ea"/>
                <a:ea typeface="+mj-ea"/>
              </a:rPr>
              <a:t>upgrade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downgrade</a:t>
            </a:r>
            <a:r>
              <a:rPr lang="zh-CN" altLang="en-US" dirty="0">
                <a:latin typeface="+mj-ea"/>
                <a:ea typeface="+mj-ea"/>
              </a:rPr>
              <a:t>函数可以实现强引用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和弱引用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之间的转换，合理增减变量的引用数。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533400" y="1580785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007" y="2184400"/>
            <a:ext cx="7375985" cy="414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533400" y="1631461"/>
            <a:ext cx="85366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r>
              <a:rPr lang="zh-CN" altLang="en-US" dirty="0"/>
              <a:t>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6509" y="2285009"/>
            <a:ext cx="8698981" cy="379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85631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endParaRPr lang="en-US" altLang="zh-CN" b="1" dirty="0"/>
          </a:p>
          <a:p>
            <a:pPr lvl="1"/>
            <a:r>
              <a:rPr lang="zh-CN" altLang="en-US" b="1" dirty="0"/>
              <a:t>方案一：</a:t>
            </a:r>
            <a:r>
              <a:rPr lang="zh-CN" altLang="en-US" dirty="0"/>
              <a:t>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lvl="1"/>
            <a:r>
              <a:rPr lang="zh-CN" altLang="en-US" b="1" dirty="0"/>
              <a:t>方案二：</a:t>
            </a:r>
            <a:r>
              <a:rPr lang="zh-CN" altLang="en-US" dirty="0"/>
              <a:t>手动将所有具有函数功能的宏修改为具有相同名称和功能的函数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5155156" y="2858761"/>
            <a:ext cx="6685505" cy="313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096000" y="1801505"/>
            <a:ext cx="480381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dirty="0"/>
              <a:t>由于这样的宏并不是很多，所以我们选择了</a:t>
            </a:r>
            <a:r>
              <a:rPr lang="zh-CN" altLang="en-US" b="1" dirty="0"/>
              <a:t>方案二</a:t>
            </a:r>
            <a:r>
              <a:rPr lang="zh-CN" altLang="en-US" dirty="0"/>
              <a:t>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49" y="1979599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49" y="3070512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49" y="4106470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9806353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上板时为</a:t>
            </a:r>
            <a:r>
              <a:rPr lang="en-US" dirty="0"/>
              <a:t>no-std</a:t>
            </a:r>
            <a:r>
              <a:rPr lang="zh-CN" altLang="en-US" dirty="0"/>
              <a:t>环境，这意味着不支持</a:t>
            </a:r>
            <a:r>
              <a:rPr lang="en-US" dirty="0"/>
              <a:t>std</a:t>
            </a:r>
            <a:r>
              <a:rPr lang="zh-CN" altLang="en-US" dirty="0"/>
              <a:t>库，而我们的代码中大量使用了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b="1" dirty="0"/>
              <a:t>解决方案：</a:t>
            </a:r>
            <a:r>
              <a:rPr lang="zh-CN" altLang="en-US" dirty="0"/>
              <a:t>使用</a:t>
            </a:r>
            <a:r>
              <a:rPr lang="en-US" dirty="0"/>
              <a:t>no-std</a:t>
            </a:r>
            <a:r>
              <a:rPr lang="zh-CN" altLang="en-US" dirty="0"/>
              <a:t>环境支持的库如</a:t>
            </a:r>
            <a:r>
              <a:rPr lang="en-US" dirty="0"/>
              <a:t>core</a:t>
            </a:r>
            <a:r>
              <a:rPr lang="zh-CN" altLang="en-US" dirty="0"/>
              <a:t>，</a:t>
            </a:r>
            <a:r>
              <a:rPr lang="en-US" dirty="0" err="1"/>
              <a:t>alloc</a:t>
            </a:r>
            <a:r>
              <a:rPr lang="zh-CN" altLang="en-US" dirty="0"/>
              <a:t>等来替代</a:t>
            </a:r>
            <a:r>
              <a:rPr lang="en-US" dirty="0"/>
              <a:t>std</a:t>
            </a:r>
            <a:r>
              <a:rPr lang="zh-CN" altLang="en-US" dirty="0"/>
              <a:t>：</a:t>
            </a:r>
            <a:endParaRPr lang="en-US" dirty="0"/>
          </a:p>
          <a:p>
            <a:pPr lvl="1"/>
            <a:r>
              <a:rPr lang="en-US" b="1" dirty="0"/>
              <a:t>core</a:t>
            </a:r>
            <a:r>
              <a:rPr lang="zh-CN" altLang="en-US" b="1" dirty="0"/>
              <a:t>：</a:t>
            </a:r>
            <a:r>
              <a:rPr lang="zh-CN" altLang="en-US" dirty="0"/>
              <a:t>核心库，提供</a:t>
            </a:r>
            <a:r>
              <a:rPr lang="en-US" altLang="zh-CN" dirty="0"/>
              <a:t>Rust</a:t>
            </a:r>
            <a:r>
              <a:rPr lang="zh-CN" altLang="en-US" dirty="0"/>
              <a:t>语言的基础设施，如基础数据类型、操作符、宏等</a:t>
            </a:r>
            <a:endParaRPr lang="en-US" dirty="0"/>
          </a:p>
          <a:p>
            <a:pPr lvl="1"/>
            <a:r>
              <a:rPr lang="en-US" b="1" dirty="0" err="1"/>
              <a:t>alloc</a:t>
            </a:r>
            <a:r>
              <a:rPr lang="zh-CN" altLang="en-US" b="1" dirty="0"/>
              <a:t>：</a:t>
            </a:r>
            <a:r>
              <a:rPr lang="zh-CN" altLang="en-US" dirty="0"/>
              <a:t>提供动态内存分配的支持</a:t>
            </a:r>
            <a:endParaRPr lang="en-US" altLang="zh-CN" dirty="0"/>
          </a:p>
          <a:p>
            <a:pPr lvl="1"/>
            <a:r>
              <a:rPr lang="en-US" altLang="zh-CN" b="1" dirty="0" err="1"/>
              <a:t>no_std_async</a:t>
            </a:r>
            <a:r>
              <a:rPr lang="zh-CN" altLang="en-US" b="1" dirty="0"/>
              <a:t>：</a:t>
            </a:r>
            <a:r>
              <a:rPr lang="zh-CN" altLang="en-US" dirty="0"/>
              <a:t>专为</a:t>
            </a:r>
            <a:r>
              <a:rPr lang="en-US" altLang="zh-CN" dirty="0"/>
              <a:t>no-std</a:t>
            </a:r>
            <a:r>
              <a:rPr lang="zh-CN" altLang="en-US" dirty="0"/>
              <a:t>环境设计的异步库，旨在提供不依赖标准库的情况下使用异步编程的能力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在代码的具体实现中，我们做了以下替换：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			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			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>
                <a:latin typeface="+mj-ea"/>
                <a:ea typeface="+mj-ea"/>
              </a:rPr>
              <a:t>等</a:t>
            </a:r>
            <a:r>
              <a:rPr lang="en-US" altLang="zh-CN" dirty="0">
                <a:latin typeface="+mj-ea"/>
                <a:ea typeface="+mj-ea"/>
              </a:rPr>
              <a:t>no-std</a:t>
            </a:r>
            <a:r>
              <a:rPr lang="zh-CN" altLang="en-US" dirty="0">
                <a:latin typeface="+mj-ea"/>
                <a:ea typeface="+mj-ea"/>
              </a:rPr>
              <a:t>环境的库中的内容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链表项</a:t>
            </a:r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C25EA20-0879-9307-677D-1BD01B27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 dirty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 dirty="0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3046" y="164593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76D732-34BE-77FA-F2DB-09041290D4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3551DF-DDEA-1971-7BBE-1236FA954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07BE46F-DDEB-6299-EA26-B3AD53276C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35AA1B-D773-7F62-6975-5833C0252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83" y="242676"/>
            <a:ext cx="4494053" cy="63726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DDAFC9-1287-56CE-C63C-9DD5A4473F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234086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399" y="1825624"/>
            <a:ext cx="5750169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Hans"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  <a:endParaRPr lang="en-US" altLang="zh-Hans" sz="2600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使用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LRU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1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33E982-9082-35A5-975E-26115B0A19D3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我们实现的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取得了非常好的效果。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在快速排序等程序的测试下，命中率均在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99.9%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以上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！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功能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丰富：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源代码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质量：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代码精简、可读性强，易于移植到各种嵌入式平台，对开发者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友好。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版权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“友好”：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的许可证商业友好，允许商业应用和修改，没有版权的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后顾之忧。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89739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98C379"/>
              </a:solidFill>
              <a:effectLst/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536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首先在使用调试模式运行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：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此时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会打开端口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1234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供调试工具访问。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即可启动调试。</a:t>
            </a:r>
            <a:endParaRPr lang="en-US" sz="2400" dirty="0">
              <a:latin typeface="Consolig" panose="020B0609020204030204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为了验证操作系统的有效性，我们编写了以下的测试任务：</a:t>
                </a:r>
                <a:endParaRPr lang="en-US" altLang="zh-CN" sz="2800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MMU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的测试程序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TaskA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计时器程序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TaskB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循环输出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副歌歌词的程序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TaskC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3000" b="1" i="1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𝝅</m:t>
                    </m:r>
                    <m:r>
                      <a:rPr lang="zh-CN" altLang="en-US" sz="3000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前</a:t>
                </a: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10,000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TaskD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2108" t="-2614" r="-3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0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129193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所有的任务井然有序地运行，操作系统一切正常。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141631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总结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47994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项目成果回顾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BE35D73E-4A93-7962-30F5-9684CB87FAD2}"/>
              </a:ext>
            </a:extLst>
          </p:cNvPr>
          <p:cNvSpPr txBox="1"/>
          <p:nvPr/>
        </p:nvSpPr>
        <p:spPr bwMode="auto">
          <a:xfrm>
            <a:off x="1455985" y="2002652"/>
            <a:ext cx="9359160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完成了代码重写，并完成了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Rust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与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C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的交叉编译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完成了跨体系结构的交叉编译，并使用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 QEMU 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成功运行</a:t>
            </a:r>
            <a:endParaRPr lang="en-US" altLang="zh-CN" sz="2800" b="1" dirty="0">
              <a:latin typeface="DengXian" panose="02010600030101010101" pitchFamily="2" charset="-122"/>
              <a:ea typeface="DengXian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在目标环境中搭建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虚拟环境并测试成功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18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未来工作展望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BE35D73E-4A93-7962-30F5-9684CB87FAD2}"/>
              </a:ext>
            </a:extLst>
          </p:cNvPr>
          <p:cNvSpPr txBox="1"/>
          <p:nvPr/>
        </p:nvSpPr>
        <p:spPr bwMode="auto">
          <a:xfrm>
            <a:off x="1455985" y="2002652"/>
            <a:ext cx="9359160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对硬件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的支持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可能需要对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的底层原理进行改动，因为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当前的运行原理是基于“物理地址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==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逻辑地址”的内存模式。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对硬件上板的进一步探究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目前还没有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Rust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改写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并硬件运行的先例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73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 dirty="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 dirty="0"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Hans"/>
            </a:defPPr>
            <a:lvl1pPr marL="285750" indent="-28575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 b="0" kern="120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Rust </a:t>
            </a:r>
            <a:r>
              <a:rPr lang="zh-CN" altLang="en-US" dirty="0"/>
              <a:t>是一门系统级别的编程语言，它</a:t>
            </a:r>
            <a:r>
              <a:rPr lang="zh-CN" altLang="en-US"/>
              <a:t>旨在解决</a:t>
            </a:r>
            <a:r>
              <a:rPr lang="en-US" altLang="zh-CN" dirty="0"/>
              <a:t>C/C++</a:t>
            </a:r>
            <a:r>
              <a:rPr lang="zh-CN" altLang="en-US" dirty="0"/>
              <a:t>等语言在系统级编程中常见的安全性和并发性等问题。</a:t>
            </a:r>
          </a:p>
          <a:p>
            <a:endParaRPr lang="zh-CN" altLang="en-US" dirty="0"/>
          </a:p>
          <a:p>
            <a:r>
              <a:rPr lang="zh-CN" altLang="en-US" dirty="0"/>
              <a:t>传统的系统级</a:t>
            </a:r>
            <a:r>
              <a:rPr lang="zh-CN" altLang="en-US"/>
              <a:t>编程语言如</a:t>
            </a:r>
            <a:r>
              <a:rPr lang="en-US" altLang="zh-CN" dirty="0"/>
              <a:t>C/C++</a:t>
            </a:r>
            <a:r>
              <a:rPr lang="zh-CN" altLang="en-US" dirty="0"/>
              <a:t>在处理内存安全性和并发性时存在许多挑战，如空指针、数据竞争等问题</a:t>
            </a:r>
            <a:r>
              <a:rPr lang="zh-CN" altLang="en-US"/>
              <a:t>。而</a:t>
            </a:r>
            <a:r>
              <a:rPr lang="en-US" altLang="zh-CN" dirty="0"/>
              <a:t>Rust</a:t>
            </a:r>
            <a:r>
              <a:rPr lang="zh-CN" altLang="en-US" dirty="0"/>
              <a:t>的设计目标之一是通过强大的类型系统和所有权机制解决这些问题，提高代码的安全性和</a:t>
            </a:r>
            <a:r>
              <a:rPr lang="zh-CN" altLang="en-US"/>
              <a:t>可靠性。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阎昶澍：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部分，交叉编译与上板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郭东昊：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改写，上板与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薄震宇：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周翟恩和：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王劲博：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302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系统顺利在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整个系统完整编译，而非对某一特性的专门测试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功能顺利实现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命中率高达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541168"/>
              </p:ext>
            </p:extLst>
          </p:nvPr>
        </p:nvGraphicFramePr>
        <p:xfrm>
          <a:off x="615423" y="1852245"/>
          <a:ext cx="10847347" cy="39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mustrust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(OSH2024)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imagination (OSH2023)</a:t>
                      </a:r>
                      <a:endParaRPr sz="6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x-rust-</a:t>
                      </a: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freertos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(OSH2019)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ust完整改写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交叉编译&amp;QEMU模拟器运行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上板运行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1" u="none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?</a:t>
                      </a:r>
                      <a:endParaRPr sz="6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MMU软件模拟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MMU硬件支持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465754" y="1933911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729230" y="2584963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</TotalTime>
  <Words>3337</Words>
  <Application>Microsoft Office PowerPoint</Application>
  <DocSecurity>0</DocSecurity>
  <PresentationFormat>宽屏</PresentationFormat>
  <Paragraphs>328</Paragraphs>
  <Slides>49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Calibri</vt:lpstr>
      <vt:lpstr>等线</vt:lpstr>
      <vt:lpstr>微软雅黑</vt:lpstr>
      <vt:lpstr>Consolig</vt:lpstr>
      <vt:lpstr>Cambria Math</vt:lpstr>
      <vt:lpstr>等线</vt:lpstr>
      <vt:lpstr>等线 Light</vt:lpstr>
      <vt:lpstr>Arial</vt:lpstr>
      <vt:lpstr>Times New Roman</vt:lpstr>
      <vt:lpstr>Consolas</vt:lpstr>
      <vt:lpstr>Segoe UI Light</vt:lpstr>
      <vt:lpstr>Segoe UI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PowerPoint 演示文稿</vt:lpstr>
      <vt:lpstr>交叉编译与上板(bindgen方案)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整体测试结果</vt:lpstr>
      <vt:lpstr>整体测试结果</vt:lpstr>
      <vt:lpstr>PowerPoint 演示文稿</vt:lpstr>
      <vt:lpstr>项目成果回顾</vt:lpstr>
      <vt:lpstr>未来工作展望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318</cp:revision>
  <dcterms:created xsi:type="dcterms:W3CDTF">2019-08-16T12:08:31Z</dcterms:created>
  <dcterms:modified xsi:type="dcterms:W3CDTF">2024-07-06T07:14:17Z</dcterms:modified>
  <cp:category/>
  <dc:identifier/>
  <cp:contentStatus/>
  <dc:language/>
  <cp:version/>
</cp:coreProperties>
</file>